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8"/>
  </p:notesMasterIdLst>
  <p:sldIdLst>
    <p:sldId id="256" r:id="rId5"/>
    <p:sldId id="2146847054" r:id="rId6"/>
    <p:sldId id="262" r:id="rId7"/>
    <p:sldId id="263" r:id="rId8"/>
    <p:sldId id="2146847058" r:id="rId9"/>
    <p:sldId id="265" r:id="rId10"/>
    <p:sldId id="2146847057" r:id="rId11"/>
    <p:sldId id="2146847066" r:id="rId12"/>
    <p:sldId id="2146847060" r:id="rId13"/>
    <p:sldId id="2146847067" r:id="rId14"/>
    <p:sldId id="2146847073" r:id="rId15"/>
    <p:sldId id="2146847074" r:id="rId16"/>
    <p:sldId id="2146847068" r:id="rId17"/>
    <p:sldId id="2146847076" r:id="rId18"/>
    <p:sldId id="2146847077" r:id="rId19"/>
    <p:sldId id="2146847078" r:id="rId20"/>
    <p:sldId id="2146847062" r:id="rId21"/>
    <p:sldId id="2146847055" r:id="rId22"/>
    <p:sldId id="2146847059" r:id="rId23"/>
    <p:sldId id="2146847071" r:id="rId24"/>
    <p:sldId id="2146847072" r:id="rId25"/>
    <p:sldId id="2146847061" r:id="rId26"/>
    <p:sldId id="2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9" d="100"/>
          <a:sy n="69" d="100"/>
        </p:scale>
        <p:origin x="5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8/4/2025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8/4/2025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8/4/2025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8/4/2025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8/4/2025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8/4/2025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8/4/2025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Khush435/IBM-Cloud-Recipe-Preparation-age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a:cs typeface="Arial"/>
              </a:rPr>
              <a:t>Recipe Preparation agent</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1359108" y="4143020"/>
            <a:ext cx="9860039"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 Khushi S Kittur</a:t>
            </a:r>
          </a:p>
          <a:p>
            <a:r>
              <a:rPr lang="en-US" sz="2000" b="1" dirty="0">
                <a:solidFill>
                  <a:schemeClr val="accent1">
                    <a:lumMod val="75000"/>
                  </a:schemeClr>
                </a:solidFill>
                <a:latin typeface="Arial"/>
                <a:cs typeface="Arial"/>
              </a:rPr>
              <a:t>College Name : </a:t>
            </a:r>
            <a:r>
              <a:rPr lang="en-US" sz="2000" b="1" dirty="0">
                <a:solidFill>
                  <a:schemeClr val="accent1">
                    <a:lumMod val="75000"/>
                  </a:schemeClr>
                </a:solidFill>
                <a:latin typeface="Arial" panose="020B0604020202020204" pitchFamily="34" charset="0"/>
                <a:cs typeface="Arial" panose="020B0604020202020204" pitchFamily="34" charset="0"/>
              </a:rPr>
              <a:t>Dayananda Sagar Academy of Technology and Management</a:t>
            </a:r>
          </a:p>
          <a:p>
            <a:r>
              <a:rPr lang="en-US" sz="2000" b="1" dirty="0">
                <a:solidFill>
                  <a:schemeClr val="accent1">
                    <a:lumMod val="75000"/>
                  </a:schemeClr>
                </a:solidFill>
                <a:latin typeface="Arial"/>
                <a:cs typeface="Arial"/>
              </a:rPr>
              <a:t>Department : Information Science and Engineering</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15A6D-4F49-C4EA-7213-41FFE69BE14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BE4F0C7-FACD-50C4-8E48-64A73AC627BC}"/>
              </a:ext>
            </a:extLst>
          </p:cNvPr>
          <p:cNvSpPr>
            <a:spLocks noGrp="1"/>
          </p:cNvSpPr>
          <p:nvPr>
            <p:ph type="title"/>
          </p:nvPr>
        </p:nvSpPr>
        <p:spPr>
          <a:xfrm>
            <a:off x="618137" y="711200"/>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3" name="Picture 2">
            <a:extLst>
              <a:ext uri="{FF2B5EF4-FFF2-40B4-BE49-F238E27FC236}">
                <a16:creationId xmlns:a16="http://schemas.microsoft.com/office/drawing/2014/main" id="{93DB35A2-FADE-E159-887D-2EA6A9DA89E4}"/>
              </a:ext>
            </a:extLst>
          </p:cNvPr>
          <p:cNvPicPr>
            <a:picLocks noChangeAspect="1"/>
          </p:cNvPicPr>
          <p:nvPr/>
        </p:nvPicPr>
        <p:blipFill>
          <a:blip r:embed="rId2"/>
          <a:stretch>
            <a:fillRect/>
          </a:stretch>
        </p:blipFill>
        <p:spPr>
          <a:xfrm>
            <a:off x="4828637" y="711200"/>
            <a:ext cx="5901149" cy="5650992"/>
          </a:xfrm>
          <a:prstGeom prst="rect">
            <a:avLst/>
          </a:prstGeom>
        </p:spPr>
      </p:pic>
    </p:spTree>
    <p:extLst>
      <p:ext uri="{BB962C8B-B14F-4D97-AF65-F5344CB8AC3E}">
        <p14:creationId xmlns:p14="http://schemas.microsoft.com/office/powerpoint/2010/main" val="118954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68AD-EC9B-2653-5146-B2A092E2A40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62B3600-799B-FDB6-F546-6A6B6A3A0454}"/>
              </a:ext>
            </a:extLst>
          </p:cNvPr>
          <p:cNvSpPr>
            <a:spLocks noGrp="1"/>
          </p:cNvSpPr>
          <p:nvPr>
            <p:ph type="title"/>
          </p:nvPr>
        </p:nvSpPr>
        <p:spPr>
          <a:xfrm>
            <a:off x="618137" y="711200"/>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4" name="Picture 3">
            <a:extLst>
              <a:ext uri="{FF2B5EF4-FFF2-40B4-BE49-F238E27FC236}">
                <a16:creationId xmlns:a16="http://schemas.microsoft.com/office/drawing/2014/main" id="{36F410FC-30C6-70F8-E91F-F7BC45E8871B}"/>
              </a:ext>
            </a:extLst>
          </p:cNvPr>
          <p:cNvPicPr>
            <a:picLocks noChangeAspect="1"/>
          </p:cNvPicPr>
          <p:nvPr/>
        </p:nvPicPr>
        <p:blipFill>
          <a:blip r:embed="rId2"/>
          <a:stretch>
            <a:fillRect/>
          </a:stretch>
        </p:blipFill>
        <p:spPr>
          <a:xfrm>
            <a:off x="949674" y="1783973"/>
            <a:ext cx="5146326" cy="4126230"/>
          </a:xfrm>
          <a:prstGeom prst="rect">
            <a:avLst/>
          </a:prstGeom>
        </p:spPr>
      </p:pic>
      <p:pic>
        <p:nvPicPr>
          <p:cNvPr id="7" name="Picture 6">
            <a:extLst>
              <a:ext uri="{FF2B5EF4-FFF2-40B4-BE49-F238E27FC236}">
                <a16:creationId xmlns:a16="http://schemas.microsoft.com/office/drawing/2014/main" id="{4A629360-74A9-7570-BA45-7BCE7FF23869}"/>
              </a:ext>
            </a:extLst>
          </p:cNvPr>
          <p:cNvPicPr>
            <a:picLocks noChangeAspect="1"/>
          </p:cNvPicPr>
          <p:nvPr/>
        </p:nvPicPr>
        <p:blipFill>
          <a:blip r:embed="rId3"/>
          <a:stretch>
            <a:fillRect/>
          </a:stretch>
        </p:blipFill>
        <p:spPr>
          <a:xfrm>
            <a:off x="6303724" y="1339098"/>
            <a:ext cx="4865450" cy="4784808"/>
          </a:xfrm>
          <a:prstGeom prst="rect">
            <a:avLst/>
          </a:prstGeom>
        </p:spPr>
      </p:pic>
    </p:spTree>
    <p:extLst>
      <p:ext uri="{BB962C8B-B14F-4D97-AF65-F5344CB8AC3E}">
        <p14:creationId xmlns:p14="http://schemas.microsoft.com/office/powerpoint/2010/main" val="157001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32019-48C5-8388-A20A-8C386D0A84B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CC1B1F-44EF-AECC-FCFF-4E9725C23652}"/>
              </a:ext>
            </a:extLst>
          </p:cNvPr>
          <p:cNvSpPr>
            <a:spLocks noGrp="1"/>
          </p:cNvSpPr>
          <p:nvPr>
            <p:ph type="title"/>
          </p:nvPr>
        </p:nvSpPr>
        <p:spPr>
          <a:xfrm>
            <a:off x="618137" y="711200"/>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3" name="Picture 2">
            <a:extLst>
              <a:ext uri="{FF2B5EF4-FFF2-40B4-BE49-F238E27FC236}">
                <a16:creationId xmlns:a16="http://schemas.microsoft.com/office/drawing/2014/main" id="{FEC8FBD5-EBB5-4391-E07A-DE9F81D94585}"/>
              </a:ext>
            </a:extLst>
          </p:cNvPr>
          <p:cNvPicPr>
            <a:picLocks noChangeAspect="1"/>
          </p:cNvPicPr>
          <p:nvPr/>
        </p:nvPicPr>
        <p:blipFill>
          <a:blip r:embed="rId2"/>
          <a:stretch>
            <a:fillRect/>
          </a:stretch>
        </p:blipFill>
        <p:spPr>
          <a:xfrm>
            <a:off x="847107" y="1468254"/>
            <a:ext cx="5300314" cy="4457320"/>
          </a:xfrm>
          <a:prstGeom prst="rect">
            <a:avLst/>
          </a:prstGeom>
        </p:spPr>
      </p:pic>
      <p:pic>
        <p:nvPicPr>
          <p:cNvPr id="7" name="Picture 6">
            <a:extLst>
              <a:ext uri="{FF2B5EF4-FFF2-40B4-BE49-F238E27FC236}">
                <a16:creationId xmlns:a16="http://schemas.microsoft.com/office/drawing/2014/main" id="{E1C66583-A361-BA4B-FF1B-D3B77FBF4970}"/>
              </a:ext>
            </a:extLst>
          </p:cNvPr>
          <p:cNvPicPr>
            <a:picLocks noChangeAspect="1"/>
          </p:cNvPicPr>
          <p:nvPr/>
        </p:nvPicPr>
        <p:blipFill>
          <a:blip r:embed="rId3"/>
          <a:stretch>
            <a:fillRect/>
          </a:stretch>
        </p:blipFill>
        <p:spPr>
          <a:xfrm>
            <a:off x="6410548" y="1059571"/>
            <a:ext cx="4934345" cy="5049519"/>
          </a:xfrm>
          <a:prstGeom prst="rect">
            <a:avLst/>
          </a:prstGeom>
        </p:spPr>
      </p:pic>
    </p:spTree>
    <p:extLst>
      <p:ext uri="{BB962C8B-B14F-4D97-AF65-F5344CB8AC3E}">
        <p14:creationId xmlns:p14="http://schemas.microsoft.com/office/powerpoint/2010/main" val="1605260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C739-D0DA-9B09-3DAB-C16532FC634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6A49521-B5B7-63EE-905D-5E4ED1D0957F}"/>
              </a:ext>
            </a:extLst>
          </p:cNvPr>
          <p:cNvSpPr txBox="1"/>
          <p:nvPr/>
        </p:nvSpPr>
        <p:spPr>
          <a:xfrm>
            <a:off x="4654072" y="1043864"/>
            <a:ext cx="28838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2"/>
                </a:solidFill>
                <a:latin typeface="Calibri"/>
                <a:ea typeface="Calibri"/>
                <a:cs typeface="Calibri"/>
              </a:rPr>
              <a:t>Deployed AI Agent</a:t>
            </a:r>
          </a:p>
        </p:txBody>
      </p:sp>
      <p:sp>
        <p:nvSpPr>
          <p:cNvPr id="7" name="Title 1">
            <a:extLst>
              <a:ext uri="{FF2B5EF4-FFF2-40B4-BE49-F238E27FC236}">
                <a16:creationId xmlns:a16="http://schemas.microsoft.com/office/drawing/2014/main" id="{410E5CB2-676D-94D5-C4CA-C134AEA6D74B}"/>
              </a:ext>
            </a:extLst>
          </p:cNvPr>
          <p:cNvSpPr>
            <a:spLocks noGrp="1"/>
          </p:cNvSpPr>
          <p:nvPr>
            <p:ph type="title"/>
          </p:nvPr>
        </p:nvSpPr>
        <p:spPr>
          <a:xfrm>
            <a:off x="608900" y="554182"/>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8" name="Picture 7">
            <a:extLst>
              <a:ext uri="{FF2B5EF4-FFF2-40B4-BE49-F238E27FC236}">
                <a16:creationId xmlns:a16="http://schemas.microsoft.com/office/drawing/2014/main" id="{8F27EDBE-534C-F6EF-9CCB-639B3F039657}"/>
              </a:ext>
            </a:extLst>
          </p:cNvPr>
          <p:cNvPicPr>
            <a:picLocks noChangeAspect="1"/>
          </p:cNvPicPr>
          <p:nvPr/>
        </p:nvPicPr>
        <p:blipFill>
          <a:blip r:embed="rId2"/>
          <a:stretch>
            <a:fillRect/>
          </a:stretch>
        </p:blipFill>
        <p:spPr>
          <a:xfrm>
            <a:off x="1666019" y="1654643"/>
            <a:ext cx="8675846" cy="4974757"/>
          </a:xfrm>
          <a:prstGeom prst="rect">
            <a:avLst/>
          </a:prstGeom>
        </p:spPr>
      </p:pic>
    </p:spTree>
    <p:extLst>
      <p:ext uri="{BB962C8B-B14F-4D97-AF65-F5344CB8AC3E}">
        <p14:creationId xmlns:p14="http://schemas.microsoft.com/office/powerpoint/2010/main" val="1126302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EE6BD-8658-F449-E4C4-95A92404AA7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138C369-3492-CD03-092F-83F929762026}"/>
              </a:ext>
            </a:extLst>
          </p:cNvPr>
          <p:cNvSpPr>
            <a:spLocks noGrp="1"/>
          </p:cNvSpPr>
          <p:nvPr>
            <p:ph type="title"/>
          </p:nvPr>
        </p:nvSpPr>
        <p:spPr>
          <a:xfrm>
            <a:off x="618137" y="711200"/>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3" name="Picture 2">
            <a:extLst>
              <a:ext uri="{FF2B5EF4-FFF2-40B4-BE49-F238E27FC236}">
                <a16:creationId xmlns:a16="http://schemas.microsoft.com/office/drawing/2014/main" id="{EABBCA21-C73A-AA75-14B1-C9BC063DCDE9}"/>
              </a:ext>
            </a:extLst>
          </p:cNvPr>
          <p:cNvPicPr>
            <a:picLocks noChangeAspect="1"/>
          </p:cNvPicPr>
          <p:nvPr/>
        </p:nvPicPr>
        <p:blipFill>
          <a:blip r:embed="rId2"/>
          <a:stretch>
            <a:fillRect/>
          </a:stretch>
        </p:blipFill>
        <p:spPr>
          <a:xfrm>
            <a:off x="1633728" y="1484784"/>
            <a:ext cx="9101328" cy="4879439"/>
          </a:xfrm>
          <a:prstGeom prst="rect">
            <a:avLst/>
          </a:prstGeom>
        </p:spPr>
      </p:pic>
    </p:spTree>
    <p:extLst>
      <p:ext uri="{BB962C8B-B14F-4D97-AF65-F5344CB8AC3E}">
        <p14:creationId xmlns:p14="http://schemas.microsoft.com/office/powerpoint/2010/main" val="3922431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5F0B-F4C8-25BB-B9F2-6B2EEBA8B2C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5641737-1096-2D1A-F6D5-76A412968172}"/>
              </a:ext>
            </a:extLst>
          </p:cNvPr>
          <p:cNvSpPr>
            <a:spLocks noGrp="1"/>
          </p:cNvSpPr>
          <p:nvPr>
            <p:ph type="title"/>
          </p:nvPr>
        </p:nvSpPr>
        <p:spPr>
          <a:xfrm>
            <a:off x="618137" y="711200"/>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4" name="Picture 3">
            <a:extLst>
              <a:ext uri="{FF2B5EF4-FFF2-40B4-BE49-F238E27FC236}">
                <a16:creationId xmlns:a16="http://schemas.microsoft.com/office/drawing/2014/main" id="{9C3D19C6-538A-E37E-B303-393A5FE9CB1C}"/>
              </a:ext>
            </a:extLst>
          </p:cNvPr>
          <p:cNvPicPr>
            <a:picLocks noChangeAspect="1"/>
          </p:cNvPicPr>
          <p:nvPr/>
        </p:nvPicPr>
        <p:blipFill>
          <a:blip r:embed="rId2"/>
          <a:stretch>
            <a:fillRect/>
          </a:stretch>
        </p:blipFill>
        <p:spPr>
          <a:xfrm>
            <a:off x="1936143" y="1334791"/>
            <a:ext cx="8319713" cy="4974336"/>
          </a:xfrm>
          <a:prstGeom prst="rect">
            <a:avLst/>
          </a:prstGeom>
        </p:spPr>
      </p:pic>
    </p:spTree>
    <p:extLst>
      <p:ext uri="{BB962C8B-B14F-4D97-AF65-F5344CB8AC3E}">
        <p14:creationId xmlns:p14="http://schemas.microsoft.com/office/powerpoint/2010/main" val="34044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3A0F6-B6C0-A630-DA83-707A032B89F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5621C89-48DB-31E3-A201-5DAD94D4EDD5}"/>
              </a:ext>
            </a:extLst>
          </p:cNvPr>
          <p:cNvSpPr>
            <a:spLocks noGrp="1"/>
          </p:cNvSpPr>
          <p:nvPr>
            <p:ph type="title"/>
          </p:nvPr>
        </p:nvSpPr>
        <p:spPr>
          <a:xfrm>
            <a:off x="618137" y="711200"/>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3" name="Picture 2">
            <a:extLst>
              <a:ext uri="{FF2B5EF4-FFF2-40B4-BE49-F238E27FC236}">
                <a16:creationId xmlns:a16="http://schemas.microsoft.com/office/drawing/2014/main" id="{9FECC562-2EE4-E69B-F122-FD0A6B03C323}"/>
              </a:ext>
            </a:extLst>
          </p:cNvPr>
          <p:cNvPicPr>
            <a:picLocks noChangeAspect="1"/>
          </p:cNvPicPr>
          <p:nvPr/>
        </p:nvPicPr>
        <p:blipFill>
          <a:blip r:embed="rId2"/>
          <a:stretch>
            <a:fillRect/>
          </a:stretch>
        </p:blipFill>
        <p:spPr>
          <a:xfrm>
            <a:off x="1756930" y="1407943"/>
            <a:ext cx="8678139" cy="5047721"/>
          </a:xfrm>
          <a:prstGeom prst="rect">
            <a:avLst/>
          </a:prstGeom>
        </p:spPr>
      </p:pic>
    </p:spTree>
    <p:extLst>
      <p:ext uri="{BB962C8B-B14F-4D97-AF65-F5344CB8AC3E}">
        <p14:creationId xmlns:p14="http://schemas.microsoft.com/office/powerpoint/2010/main" val="153066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noAutofit/>
          </a:bodyPr>
          <a:lstStyle/>
          <a:p>
            <a:r>
              <a:rPr lang="en-IN" sz="3200" b="1" dirty="0">
                <a:solidFill>
                  <a:schemeClr val="accent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1" y="1619250"/>
            <a:ext cx="11029615" cy="2965449"/>
          </a:xfr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The agent can generate personalized recipes, suggest ingredient substitutions, and provide step-by-step cooking instructions based on available groceries.</a:t>
            </a:r>
          </a:p>
          <a:p>
            <a:r>
              <a:rPr lang="en-US" sz="2400" dirty="0">
                <a:latin typeface="Calibri" panose="020F0502020204030204" pitchFamily="34" charset="0"/>
                <a:ea typeface="Calibri" panose="020F0502020204030204" pitchFamily="34" charset="0"/>
                <a:cs typeface="Calibri" panose="020F0502020204030204" pitchFamily="34" charset="0"/>
              </a:rPr>
              <a:t>It saves time by automating meal planning and reduces food waste through smart ingredient usage.</a:t>
            </a:r>
          </a:p>
          <a:p>
            <a:r>
              <a:rPr lang="en-US" sz="2400" dirty="0">
                <a:latin typeface="Calibri" panose="020F0502020204030204" pitchFamily="34" charset="0"/>
                <a:ea typeface="Calibri" panose="020F0502020204030204" pitchFamily="34" charset="0"/>
                <a:cs typeface="Calibri" panose="020F0502020204030204" pitchFamily="34" charset="0"/>
              </a:rPr>
              <a:t>Recipe Preparation Agents enhance efficiency, sustainability, and creativity in everyday home cooking.</a:t>
            </a:r>
          </a:p>
        </p:txBody>
      </p:sp>
    </p:spTree>
    <p:extLst>
      <p:ext uri="{BB962C8B-B14F-4D97-AF65-F5344CB8AC3E}">
        <p14:creationId xmlns:p14="http://schemas.microsoft.com/office/powerpoint/2010/main" val="423388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chemeClr val="accent1"/>
                </a:solidFill>
                <a:latin typeface="Arial"/>
                <a:cs typeface="Arial"/>
              </a:rPr>
              <a:t>Future scope</a:t>
            </a:r>
          </a:p>
        </p:txBody>
      </p:sp>
      <p:sp>
        <p:nvSpPr>
          <p:cNvPr id="2" name="Content Placeholder 1">
            <a:extLst>
              <a:ext uri="{FF2B5EF4-FFF2-40B4-BE49-F238E27FC236}">
                <a16:creationId xmlns:a16="http://schemas.microsoft.com/office/drawing/2014/main" id="{7ABE9192-FC0E-F546-6A7A-5CB5D23B57B4}"/>
              </a:ext>
            </a:extLst>
          </p:cNvPr>
          <p:cNvSpPr>
            <a:spLocks noGrp="1" noChangeArrowheads="1"/>
          </p:cNvSpPr>
          <p:nvPr>
            <p:ph idx="1"/>
          </p:nvPr>
        </p:nvSpPr>
        <p:spPr bwMode="auto">
          <a:xfrm>
            <a:off x="535670" y="1933872"/>
            <a:ext cx="6919395" cy="327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Multilingual Recipe Support</a:t>
            </a:r>
          </a:p>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Voice-Activated Cooking Assistant</a:t>
            </a:r>
          </a:p>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Real-Time Ingredient Recognition via Image Input</a:t>
            </a:r>
          </a:p>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Integration with Smart Kitchen Devices</a:t>
            </a:r>
          </a:p>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Meal Planning and Grocery List Generation</a:t>
            </a:r>
          </a:p>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Nutritional Analysis and Health Tracking</a:t>
            </a:r>
          </a:p>
          <a:p>
            <a:pPr marR="0" lvl="0" algn="l" defTabSz="914400" rtl="0" eaLnBrk="0" fontAlgn="base" latinLnBrk="0" hangingPunct="0">
              <a:lnSpc>
                <a:spcPct val="150000"/>
              </a:lnSpc>
              <a:spcBef>
                <a:spcPct val="0"/>
              </a:spcBef>
              <a:spcAft>
                <a:spcPct val="0"/>
              </a:spcAft>
              <a:buClr>
                <a:srgbClr val="00B0F0"/>
              </a:buClr>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Personalized Recipe Recommendations Based on User History</a:t>
            </a:r>
          </a:p>
        </p:txBody>
      </p:sp>
    </p:spTree>
    <p:extLst>
      <p:ext uri="{BB962C8B-B14F-4D97-AF65-F5344CB8AC3E}">
        <p14:creationId xmlns:p14="http://schemas.microsoft.com/office/powerpoint/2010/main" val="61488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5" name="Content Placeholder 4">
            <a:extLst>
              <a:ext uri="{FF2B5EF4-FFF2-40B4-BE49-F238E27FC236}">
                <a16:creationId xmlns:a16="http://schemas.microsoft.com/office/drawing/2014/main" id="{5EBC981C-0E9C-572C-C919-7FAD0458DCEA}"/>
              </a:ext>
            </a:extLst>
          </p:cNvPr>
          <p:cNvPicPr>
            <a:picLocks noGrp="1" noChangeAspect="1"/>
          </p:cNvPicPr>
          <p:nvPr>
            <p:ph idx="1"/>
          </p:nvPr>
        </p:nvPicPr>
        <p:blipFill>
          <a:blip r:embed="rId2"/>
          <a:stretch>
            <a:fillRect/>
          </a:stretch>
        </p:blipFill>
        <p:spPr>
          <a:xfrm>
            <a:off x="2967592" y="1864348"/>
            <a:ext cx="6256816" cy="4673600"/>
          </a:xfrm>
          <a:prstGeom prst="rect">
            <a:avLst/>
          </a:prstGeom>
        </p:spPr>
      </p:pic>
      <p:sp>
        <p:nvSpPr>
          <p:cNvPr id="7" name="TextBox 6">
            <a:extLst>
              <a:ext uri="{FF2B5EF4-FFF2-40B4-BE49-F238E27FC236}">
                <a16:creationId xmlns:a16="http://schemas.microsoft.com/office/drawing/2014/main" id="{DE91FDAC-3FD7-5793-9AF0-E9989ED1A5EC}"/>
              </a:ext>
            </a:extLst>
          </p:cNvPr>
          <p:cNvSpPr txBox="1"/>
          <p:nvPr/>
        </p:nvSpPr>
        <p:spPr>
          <a:xfrm>
            <a:off x="3590925" y="1297545"/>
            <a:ext cx="4552950" cy="400110"/>
          </a:xfrm>
          <a:prstGeom prst="rect">
            <a:avLst/>
          </a:prstGeom>
          <a:noFill/>
        </p:spPr>
        <p:txBody>
          <a:bodyPr wrap="square">
            <a:spAutoFit/>
          </a:bodyPr>
          <a:lstStyle/>
          <a:p>
            <a:pPr algn="l"/>
            <a:r>
              <a:rPr lang="en-US" sz="2000" b="0" i="0" dirty="0">
                <a:solidFill>
                  <a:srgbClr val="18113C"/>
                </a:solidFill>
                <a:effectLst/>
                <a:latin typeface="Calibri" panose="020F0502020204030204" pitchFamily="34" charset="0"/>
                <a:ea typeface="Calibri" panose="020F0502020204030204" pitchFamily="34" charset="0"/>
                <a:cs typeface="Calibri" panose="020F0502020204030204" pitchFamily="34" charset="0"/>
              </a:rPr>
              <a:t>Getting Started with Artificial Intelligence</a:t>
            </a:r>
          </a:p>
        </p:txBody>
      </p:sp>
    </p:spTree>
    <p:extLst>
      <p:ext uri="{BB962C8B-B14F-4D97-AF65-F5344CB8AC3E}">
        <p14:creationId xmlns:p14="http://schemas.microsoft.com/office/powerpoint/2010/main" val="38473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49573" y="1461920"/>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Future scope</a:t>
            </a:r>
          </a:p>
          <a:p>
            <a:pPr marL="305435" indent="-305435"/>
            <a:r>
              <a:rPr lang="en-US" sz="2000" b="1" dirty="0">
                <a:latin typeface="Arial"/>
                <a:ea typeface="+mn-lt"/>
                <a:cs typeface="+mn-lt"/>
              </a:rPr>
              <a:t>IBM Certifications</a:t>
            </a:r>
          </a:p>
          <a:p>
            <a:pPr marL="305435" indent="-305435"/>
            <a:r>
              <a:rPr lang="en-US" sz="2000" b="1" dirty="0">
                <a:latin typeface="Arial"/>
                <a:ea typeface="+mn-lt"/>
                <a:cs typeface="+mn-lt"/>
              </a:rPr>
              <a:t>Git-hub Link</a:t>
            </a: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4029-326C-B700-322D-AFD173D1B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6F12E-E921-1F46-2399-593A5CE809D8}"/>
              </a:ext>
            </a:extLst>
          </p:cNvPr>
          <p:cNvSpPr>
            <a:spLocks noGrp="1"/>
          </p:cNvSpPr>
          <p:nvPr>
            <p:ph type="title"/>
          </p:nvPr>
        </p:nvSpPr>
        <p:spPr/>
        <p:txBody>
          <a:bodyPr/>
          <a:lstStyle/>
          <a:p>
            <a:r>
              <a:rPr lang="en-IN" dirty="0">
                <a:solidFill>
                  <a:schemeClr val="accent1"/>
                </a:solidFill>
              </a:rPr>
              <a:t>IBM Certifications</a:t>
            </a:r>
          </a:p>
        </p:txBody>
      </p:sp>
      <p:pic>
        <p:nvPicPr>
          <p:cNvPr id="7" name="Content Placeholder 6">
            <a:extLst>
              <a:ext uri="{FF2B5EF4-FFF2-40B4-BE49-F238E27FC236}">
                <a16:creationId xmlns:a16="http://schemas.microsoft.com/office/drawing/2014/main" id="{0B7F8305-2F83-F10A-E80A-AD47154B2847}"/>
              </a:ext>
            </a:extLst>
          </p:cNvPr>
          <p:cNvPicPr>
            <a:picLocks noGrp="1" noChangeAspect="1"/>
          </p:cNvPicPr>
          <p:nvPr>
            <p:ph idx="1"/>
          </p:nvPr>
        </p:nvPicPr>
        <p:blipFill>
          <a:blip r:embed="rId2"/>
          <a:stretch>
            <a:fillRect/>
          </a:stretch>
        </p:blipFill>
        <p:spPr>
          <a:xfrm>
            <a:off x="2962957" y="1863725"/>
            <a:ext cx="6266086" cy="4673600"/>
          </a:xfrm>
          <a:prstGeom prst="rect">
            <a:avLst/>
          </a:prstGeom>
        </p:spPr>
      </p:pic>
      <p:sp>
        <p:nvSpPr>
          <p:cNvPr id="9" name="TextBox 8">
            <a:extLst>
              <a:ext uri="{FF2B5EF4-FFF2-40B4-BE49-F238E27FC236}">
                <a16:creationId xmlns:a16="http://schemas.microsoft.com/office/drawing/2014/main" id="{9569BBCC-D480-AFDA-51F7-C8DD3C21CD04}"/>
              </a:ext>
            </a:extLst>
          </p:cNvPr>
          <p:cNvSpPr txBox="1"/>
          <p:nvPr/>
        </p:nvSpPr>
        <p:spPr>
          <a:xfrm>
            <a:off x="4930775" y="1348033"/>
            <a:ext cx="2330450" cy="400110"/>
          </a:xfrm>
          <a:prstGeom prst="rect">
            <a:avLst/>
          </a:prstGeom>
          <a:noFill/>
        </p:spPr>
        <p:txBody>
          <a:bodyPr wrap="square">
            <a:spAutoFit/>
          </a:bodyPr>
          <a:lstStyle/>
          <a:p>
            <a:pPr algn="l"/>
            <a:r>
              <a:rPr lang="en-IN" sz="2000" b="0" i="0" dirty="0">
                <a:solidFill>
                  <a:srgbClr val="18113C"/>
                </a:solidFill>
                <a:effectLst/>
                <a:latin typeface="Calibri" panose="020F0502020204030204" pitchFamily="34" charset="0"/>
                <a:ea typeface="Calibri" panose="020F0502020204030204" pitchFamily="34" charset="0"/>
                <a:cs typeface="Calibri" panose="020F0502020204030204" pitchFamily="34" charset="0"/>
              </a:rPr>
              <a:t>Journey to Cloud</a:t>
            </a:r>
          </a:p>
        </p:txBody>
      </p:sp>
    </p:spTree>
    <p:extLst>
      <p:ext uri="{BB962C8B-B14F-4D97-AF65-F5344CB8AC3E}">
        <p14:creationId xmlns:p14="http://schemas.microsoft.com/office/powerpoint/2010/main" val="4234493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2812A-92DD-BE32-AF1F-3F0A711DE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5D0B23-4265-800C-6379-DA7F4BF1D1E6}"/>
              </a:ext>
            </a:extLst>
          </p:cNvPr>
          <p:cNvSpPr>
            <a:spLocks noGrp="1"/>
          </p:cNvSpPr>
          <p:nvPr>
            <p:ph type="title"/>
          </p:nvPr>
        </p:nvSpPr>
        <p:spPr/>
        <p:txBody>
          <a:bodyPr/>
          <a:lstStyle/>
          <a:p>
            <a:r>
              <a:rPr lang="en-IN" dirty="0">
                <a:solidFill>
                  <a:schemeClr val="accent1"/>
                </a:solidFill>
              </a:rPr>
              <a:t>IBM Certifications</a:t>
            </a:r>
          </a:p>
        </p:txBody>
      </p:sp>
      <p:pic>
        <p:nvPicPr>
          <p:cNvPr id="6" name="Content Placeholder 5">
            <a:extLst>
              <a:ext uri="{FF2B5EF4-FFF2-40B4-BE49-F238E27FC236}">
                <a16:creationId xmlns:a16="http://schemas.microsoft.com/office/drawing/2014/main" id="{12CD2163-89DD-724E-9324-2A4305592E6D}"/>
              </a:ext>
            </a:extLst>
          </p:cNvPr>
          <p:cNvPicPr>
            <a:picLocks noGrp="1" noChangeAspect="1"/>
          </p:cNvPicPr>
          <p:nvPr>
            <p:ph idx="1"/>
          </p:nvPr>
        </p:nvPicPr>
        <p:blipFill>
          <a:blip r:embed="rId2"/>
          <a:stretch>
            <a:fillRect/>
          </a:stretch>
        </p:blipFill>
        <p:spPr>
          <a:xfrm>
            <a:off x="2324268" y="1902154"/>
            <a:ext cx="7543463" cy="4673600"/>
          </a:xfrm>
          <a:prstGeom prst="rect">
            <a:avLst/>
          </a:prstGeom>
        </p:spPr>
      </p:pic>
      <p:sp>
        <p:nvSpPr>
          <p:cNvPr id="9" name="TextBox 8">
            <a:extLst>
              <a:ext uri="{FF2B5EF4-FFF2-40B4-BE49-F238E27FC236}">
                <a16:creationId xmlns:a16="http://schemas.microsoft.com/office/drawing/2014/main" id="{2BADEE48-2A68-52D4-9E3F-55147BBE5C1B}"/>
              </a:ext>
            </a:extLst>
          </p:cNvPr>
          <p:cNvSpPr txBox="1"/>
          <p:nvPr/>
        </p:nvSpPr>
        <p:spPr>
          <a:xfrm>
            <a:off x="3225206" y="1366766"/>
            <a:ext cx="5741586" cy="401074"/>
          </a:xfrm>
          <a:prstGeom prst="rect">
            <a:avLst/>
          </a:prstGeom>
          <a:noFill/>
        </p:spPr>
        <p:txBody>
          <a:bodyPr wrap="square">
            <a:spAutoFit/>
          </a:bodyPr>
          <a:lstStyle/>
          <a:p>
            <a:pPr algn="l"/>
            <a:r>
              <a:rPr lang="en-US" sz="2000" b="0" i="0" dirty="0">
                <a:solidFill>
                  <a:srgbClr val="18113C"/>
                </a:solidFill>
                <a:effectLst/>
                <a:latin typeface="Calibri" panose="020F0502020204030204" pitchFamily="34" charset="0"/>
                <a:ea typeface="Calibri" panose="020F0502020204030204" pitchFamily="34" charset="0"/>
                <a:cs typeface="Calibri" panose="020F0502020204030204" pitchFamily="34" charset="0"/>
              </a:rPr>
              <a:t>Lab: Retrieval Augmented Generation with </a:t>
            </a:r>
            <a:r>
              <a:rPr lang="en-US" sz="2000" b="0" i="0" dirty="0" err="1">
                <a:solidFill>
                  <a:srgbClr val="18113C"/>
                </a:solidFill>
                <a:effectLst/>
                <a:latin typeface="Calibri" panose="020F0502020204030204" pitchFamily="34" charset="0"/>
                <a:ea typeface="Calibri" panose="020F0502020204030204" pitchFamily="34" charset="0"/>
                <a:cs typeface="Calibri" panose="020F0502020204030204" pitchFamily="34" charset="0"/>
              </a:rPr>
              <a:t>LangChain</a:t>
            </a:r>
            <a:endParaRPr lang="en-US" sz="2000" b="0" i="0" dirty="0">
              <a:solidFill>
                <a:srgbClr val="18113C"/>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65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a:xfrm>
            <a:off x="581193" y="2088410"/>
            <a:ext cx="11029615" cy="1157710"/>
          </a:xfrm>
        </p:spPr>
        <p:txBody>
          <a:bodyPr/>
          <a:lstStyle/>
          <a:p>
            <a:pPr marL="0" indent="0">
              <a:buNone/>
            </a:pPr>
            <a:r>
              <a:rPr lang="en-IN" dirty="0">
                <a:hlinkClick r:id="rId2"/>
              </a:rPr>
              <a:t>Khush435/IBM-Cloud-Recipe-Preparation-agent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4113627" y="2598579"/>
            <a:ext cx="3964745" cy="830421"/>
          </a:xfrm>
        </p:spPr>
        <p:txBody>
          <a:bodyPr>
            <a:normAutofit/>
          </a:bodyPr>
          <a:lstStyle/>
          <a:p>
            <a:pPr algn="ctr"/>
            <a:r>
              <a:rPr lang="en-US" sz="4000" b="1" dirty="0">
                <a:solidFill>
                  <a:srgbClr val="00B0F0"/>
                </a:solidFill>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71555"/>
            <a:ext cx="11029616" cy="627151"/>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24695" y="1625600"/>
            <a:ext cx="11029615" cy="4460845"/>
          </a:xfrm>
        </p:spPr>
        <p:txBody>
          <a:bodyPr>
            <a:noAutofit/>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Home cooks often face the challenge of deciding what to prepare using the limited ingredients they have available. Searching for suitable recipes online can be time-consuming and often fails to account for missing ingredients, dietary restrictions, or personal preferences. This leads to food waste, inefficiencies in meal planning, and added stress during cooking.</a:t>
            </a: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Proposed Solution:</a:t>
            </a:r>
            <a:br>
              <a:rPr lang="en-US" sz="2200" dirty="0">
                <a:latin typeface="Calibri" panose="020F0502020204030204" pitchFamily="34" charset="0"/>
                <a:ea typeface="Calibri" panose="020F0502020204030204" pitchFamily="34" charset="0"/>
                <a:cs typeface="Calibri" panose="020F0502020204030204" pitchFamily="34" charset="0"/>
              </a:rPr>
            </a:br>
            <a:r>
              <a:rPr lang="en-US" sz="2200" dirty="0">
                <a:latin typeface="Calibri" panose="020F0502020204030204" pitchFamily="34" charset="0"/>
                <a:ea typeface="Calibri" panose="020F0502020204030204" pitchFamily="34" charset="0"/>
                <a:cs typeface="Calibri" panose="020F0502020204030204" pitchFamily="34" charset="0"/>
              </a:rPr>
              <a:t>A Recipe Preparation Agent that leverages Retrieval-Augmented Generation (RAG) and AI to suggest customized recipes based on the ingredients users have on hand. The agent retrieves relevant recipes, adapts them to ingredient limitations, and provides step-by-step instructions. It also suggests ingredient substitutions, cooking tips, and dietary modifications to accommodate preferences or restrictions—making everyday cooking smarter, simpler, and more sustainable.</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11200"/>
            <a:ext cx="11029616" cy="705979"/>
          </a:xfrm>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581192" y="1770487"/>
            <a:ext cx="11613485" cy="2799787"/>
          </a:xfrm>
        </p:spPr>
        <p:txBody>
          <a:bodyPr vert="horz" lIns="91440" tIns="45720" rIns="91440" bIns="45720" rtlCol="0" anchor="ctr">
            <a:noAutofit/>
          </a:bodyPr>
          <a:lstStyle/>
          <a:p>
            <a:r>
              <a:rPr lang="en-US" sz="2000" dirty="0">
                <a:solidFill>
                  <a:srgbClr val="000000"/>
                </a:solidFill>
                <a:latin typeface="Calibri"/>
                <a:ea typeface="Calibri"/>
                <a:cs typeface="Calibri"/>
              </a:rPr>
              <a:t>IBM cloud lite services</a:t>
            </a:r>
          </a:p>
          <a:p>
            <a:r>
              <a:rPr lang="en-US" sz="2000" dirty="0">
                <a:solidFill>
                  <a:srgbClr val="000000"/>
                </a:solidFill>
                <a:latin typeface="Calibri"/>
                <a:ea typeface="Calibri"/>
                <a:cs typeface="Calibri"/>
              </a:rPr>
              <a:t>Natural Language Processing (NLP)</a:t>
            </a:r>
          </a:p>
          <a:p>
            <a:r>
              <a:rPr lang="en-US" sz="2000" dirty="0">
                <a:solidFill>
                  <a:srgbClr val="000000"/>
                </a:solidFill>
                <a:latin typeface="Calibri"/>
                <a:ea typeface="Calibri"/>
                <a:cs typeface="Calibri"/>
              </a:rPr>
              <a:t>Retrieval Augmented Generation (RAG)</a:t>
            </a:r>
          </a:p>
          <a:p>
            <a:r>
              <a:rPr lang="en-US" sz="2000" dirty="0">
                <a:solidFill>
                  <a:srgbClr val="000000"/>
                </a:solidFill>
                <a:latin typeface="Calibri"/>
                <a:ea typeface="Calibri"/>
                <a:cs typeface="Calibri"/>
              </a:rPr>
              <a:t>IBM Granite model</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0B2B-5B8A-2798-A127-FAFC2D527010}"/>
              </a:ext>
            </a:extLst>
          </p:cNvPr>
          <p:cNvSpPr>
            <a:spLocks noGrp="1"/>
          </p:cNvSpPr>
          <p:nvPr>
            <p:ph type="title"/>
          </p:nvPr>
        </p:nvSpPr>
        <p:spPr>
          <a:xfrm>
            <a:off x="701264" y="757382"/>
            <a:ext cx="11029616" cy="650561"/>
          </a:xfrm>
        </p:spPr>
        <p:txBody>
          <a:bodyPr>
            <a:noAutofit/>
          </a:bodyPr>
          <a:lstStyle/>
          <a:p>
            <a:r>
              <a:rPr lang="en-IN" sz="4000" b="1" dirty="0">
                <a:solidFill>
                  <a:schemeClr val="accent1"/>
                </a:solidFill>
                <a:latin typeface="Arial" panose="020B0604020202020204" pitchFamily="34" charset="0"/>
                <a:cs typeface="Arial" panose="020B0604020202020204" pitchFamily="34" charset="0"/>
              </a:rPr>
              <a:t>IBM cloud services used</a:t>
            </a:r>
          </a:p>
        </p:txBody>
      </p:sp>
      <p:sp>
        <p:nvSpPr>
          <p:cNvPr id="3" name="Content Placeholder 2">
            <a:extLst>
              <a:ext uri="{FF2B5EF4-FFF2-40B4-BE49-F238E27FC236}">
                <a16:creationId xmlns:a16="http://schemas.microsoft.com/office/drawing/2014/main" id="{40B9234A-56AB-47BB-E0BD-725AF6684B23}"/>
              </a:ext>
            </a:extLst>
          </p:cNvPr>
          <p:cNvSpPr>
            <a:spLocks noGrp="1"/>
          </p:cNvSpPr>
          <p:nvPr>
            <p:ph idx="1"/>
          </p:nvPr>
        </p:nvSpPr>
        <p:spPr>
          <a:xfrm>
            <a:off x="701265" y="2276546"/>
            <a:ext cx="11029615" cy="2114550"/>
          </a:xfrm>
        </p:spPr>
        <p:txBody>
          <a:bodyPr>
            <a:normAutofit/>
          </a:bodyPr>
          <a:lstStyle/>
          <a:p>
            <a:pPr marL="305435" indent="-305435"/>
            <a:r>
              <a:rPr lang="en-IN" sz="2000" dirty="0">
                <a:latin typeface="Calibri" panose="020F0502020204030204" pitchFamily="34" charset="0"/>
                <a:ea typeface="Calibri" panose="020F0502020204030204" pitchFamily="34" charset="0"/>
                <a:cs typeface="Calibri" panose="020F0502020204030204" pitchFamily="34" charset="0"/>
              </a:rPr>
              <a:t>IBM Cloud Watsonx AI Studio</a:t>
            </a:r>
          </a:p>
          <a:p>
            <a:pPr marL="305435" indent="-305435"/>
            <a:r>
              <a:rPr lang="en-IN" sz="2000" dirty="0">
                <a:latin typeface="Calibri" panose="020F0502020204030204" pitchFamily="34" charset="0"/>
                <a:ea typeface="Calibri" panose="020F0502020204030204" pitchFamily="34" charset="0"/>
                <a:cs typeface="Calibri" panose="020F0502020204030204" pitchFamily="34" charset="0"/>
              </a:rPr>
              <a:t>IBM Cloud </a:t>
            </a:r>
            <a:r>
              <a:rPr lang="en-IN" sz="2000" dirty="0" err="1">
                <a:latin typeface="Calibri" panose="020F0502020204030204" pitchFamily="34" charset="0"/>
                <a:ea typeface="Calibri" panose="020F0502020204030204" pitchFamily="34" charset="0"/>
                <a:cs typeface="Calibri" panose="020F0502020204030204" pitchFamily="34" charset="0"/>
              </a:rPr>
              <a:t>Watsonx</a:t>
            </a:r>
            <a:r>
              <a:rPr lang="en-IN" sz="2000" dirty="0">
                <a:latin typeface="Calibri" panose="020F0502020204030204" pitchFamily="34" charset="0"/>
                <a:ea typeface="Calibri" panose="020F0502020204030204" pitchFamily="34" charset="0"/>
                <a:cs typeface="Calibri" panose="020F0502020204030204" pitchFamily="34" charset="0"/>
              </a:rPr>
              <a:t> AI runtime</a:t>
            </a:r>
          </a:p>
          <a:p>
            <a:pPr marL="305435" indent="-305435"/>
            <a:r>
              <a:rPr lang="en-IN" sz="2000" dirty="0">
                <a:latin typeface="Calibri" panose="020F0502020204030204" pitchFamily="34" charset="0"/>
                <a:ea typeface="Calibri" panose="020F0502020204030204" pitchFamily="34" charset="0"/>
                <a:cs typeface="Calibri" panose="020F0502020204030204" pitchFamily="34" charset="0"/>
              </a:rPr>
              <a:t>IBM Cloud Agent Lab</a:t>
            </a:r>
          </a:p>
          <a:p>
            <a:pPr marL="305435" indent="-305435"/>
            <a:r>
              <a:rPr lang="en-IN" sz="2000" dirty="0">
                <a:latin typeface="Calibri" panose="020F0502020204030204" pitchFamily="34" charset="0"/>
                <a:ea typeface="Calibri" panose="020F0502020204030204" pitchFamily="34" charset="0"/>
                <a:cs typeface="Calibri" panose="020F0502020204030204" pitchFamily="34" charset="0"/>
              </a:rPr>
              <a:t>IBM Granite foundation model</a:t>
            </a:r>
          </a:p>
        </p:txBody>
      </p:sp>
    </p:spTree>
    <p:extLst>
      <p:ext uri="{BB962C8B-B14F-4D97-AF65-F5344CB8AC3E}">
        <p14:creationId xmlns:p14="http://schemas.microsoft.com/office/powerpoint/2010/main" val="136680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526473"/>
            <a:ext cx="11029616" cy="775553"/>
          </a:xfrm>
        </p:spPr>
        <p:txBody>
          <a:bodyPr>
            <a:noAutofit/>
          </a:bodyPr>
          <a:lstStyle/>
          <a:p>
            <a:r>
              <a:rPr lang="en-US" sz="4000" b="1" dirty="0">
                <a:solidFill>
                  <a:schemeClr val="accent1"/>
                </a:solidFill>
                <a:latin typeface="Arial"/>
                <a:ea typeface="+mj-lt"/>
                <a:cs typeface="Arial"/>
              </a:rPr>
              <a:t>Wow factors</a:t>
            </a:r>
            <a:endParaRPr lang="en-US" sz="40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77500" lnSpcReduction="20000"/>
          </a:bodyPr>
          <a:lstStyle/>
          <a:p>
            <a:pPr marL="0" indent="0">
              <a:buNone/>
            </a:pPr>
            <a:r>
              <a:rPr lang="en-US" sz="2800" dirty="0">
                <a:latin typeface="Calibri" panose="020F0502020204030204" pitchFamily="34" charset="0"/>
                <a:ea typeface="Calibri" panose="020F0502020204030204" pitchFamily="34" charset="0"/>
                <a:cs typeface="Calibri" panose="020F0502020204030204" pitchFamily="34" charset="0"/>
              </a:rPr>
              <a:t>This agent will help reduce food waste, save time, and make everyday cooking more efficient by turning available pantry items into practical meal solutions. It supports smarter meal planning, adapts to ingredient limitations, and enhances the home cooking experience.</a:t>
            </a:r>
          </a:p>
          <a:p>
            <a:pPr marL="0" indent="0">
              <a:buNone/>
            </a:pPr>
            <a:r>
              <a:rPr lang="en-US" sz="2800" b="1" dirty="0">
                <a:latin typeface="Calibri" panose="020F0502020204030204" pitchFamily="34" charset="0"/>
                <a:ea typeface="Calibri" panose="020F0502020204030204" pitchFamily="34" charset="0"/>
                <a:cs typeface="Calibri" panose="020F0502020204030204" pitchFamily="34" charset="0"/>
              </a:rPr>
              <a:t>Unique features:</a:t>
            </a:r>
          </a:p>
          <a:p>
            <a:r>
              <a:rPr lang="en-US" sz="2800" dirty="0">
                <a:latin typeface="Calibri" panose="020F0502020204030204" pitchFamily="34" charset="0"/>
                <a:ea typeface="Calibri" panose="020F0502020204030204" pitchFamily="34" charset="0"/>
                <a:cs typeface="Calibri" panose="020F0502020204030204" pitchFamily="34" charset="0"/>
              </a:rPr>
              <a:t>Tailored recipe suggestions based on available groceries</a:t>
            </a:r>
          </a:p>
          <a:p>
            <a:r>
              <a:rPr lang="en-US" sz="2800" dirty="0">
                <a:latin typeface="Calibri" panose="020F0502020204030204" pitchFamily="34" charset="0"/>
                <a:ea typeface="Calibri" panose="020F0502020204030204" pitchFamily="34" charset="0"/>
                <a:cs typeface="Calibri" panose="020F0502020204030204" pitchFamily="34" charset="0"/>
              </a:rPr>
              <a:t>Step-by-step cooking instructions adapted to current ingredients</a:t>
            </a:r>
          </a:p>
          <a:p>
            <a:r>
              <a:rPr lang="en-US" sz="2800" dirty="0">
                <a:latin typeface="Calibri" panose="020F0502020204030204" pitchFamily="34" charset="0"/>
                <a:ea typeface="Calibri" panose="020F0502020204030204" pitchFamily="34" charset="0"/>
                <a:cs typeface="Calibri" panose="020F0502020204030204" pitchFamily="34" charset="0"/>
              </a:rPr>
              <a:t>Ingredient substitution recommendations</a:t>
            </a:r>
          </a:p>
          <a:p>
            <a:r>
              <a:rPr lang="en-US" sz="2800" dirty="0">
                <a:latin typeface="Calibri" panose="020F0502020204030204" pitchFamily="34" charset="0"/>
                <a:ea typeface="Calibri" panose="020F0502020204030204" pitchFamily="34" charset="0"/>
                <a:cs typeface="Calibri" panose="020F0502020204030204" pitchFamily="34" charset="0"/>
              </a:rPr>
              <a:t>Cooking tips for better results with limited ingredients</a:t>
            </a:r>
          </a:p>
          <a:p>
            <a:r>
              <a:rPr lang="en-US" sz="2800" dirty="0">
                <a:latin typeface="Calibri" panose="020F0502020204030204" pitchFamily="34" charset="0"/>
                <a:ea typeface="Calibri" panose="020F0502020204030204" pitchFamily="34" charset="0"/>
                <a:cs typeface="Calibri" panose="020F0502020204030204" pitchFamily="34" charset="0"/>
              </a:rPr>
              <a:t>Dietary adjustments based on user preferences or restrictions</a:t>
            </a:r>
          </a:p>
          <a:p>
            <a:r>
              <a:rPr lang="en-US" sz="2800" dirty="0">
                <a:latin typeface="Calibri" panose="020F0502020204030204" pitchFamily="34" charset="0"/>
                <a:ea typeface="Calibri" panose="020F0502020204030204" pitchFamily="34" charset="0"/>
                <a:cs typeface="Calibri" panose="020F0502020204030204" pitchFamily="34" charset="0"/>
              </a:rPr>
              <a:t>Retrieval-Augmented Generation (RAG)-based system for accurate and relevant recipe retrieval</a:t>
            </a:r>
          </a:p>
          <a:p>
            <a:pPr marL="0" indent="0">
              <a:buNone/>
            </a:pP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a:xfrm>
            <a:off x="581192" y="609600"/>
            <a:ext cx="11029616" cy="678270"/>
          </a:xfrm>
        </p:spPr>
        <p:txBody>
          <a:bodyPr>
            <a:noAutofit/>
          </a:bodyPr>
          <a:lstStyle/>
          <a:p>
            <a:r>
              <a:rPr lang="en-IN" sz="4000" b="1" dirty="0">
                <a:solidFill>
                  <a:schemeClr val="accent1"/>
                </a:solidFill>
                <a:latin typeface="Arial" panose="020B0604020202020204" pitchFamily="34" charset="0"/>
                <a:cs typeface="Arial" panose="020B0604020202020204" pitchFamily="34" charset="0"/>
              </a:rPr>
              <a:t>End users</a:t>
            </a:r>
          </a:p>
        </p:txBody>
      </p:sp>
      <p:sp>
        <p:nvSpPr>
          <p:cNvPr id="5" name="Rectangle 2">
            <a:extLst>
              <a:ext uri="{FF2B5EF4-FFF2-40B4-BE49-F238E27FC236}">
                <a16:creationId xmlns:a16="http://schemas.microsoft.com/office/drawing/2014/main" id="{0903C6B1-EC80-EF1A-06FF-D4509FAE63D2}"/>
              </a:ext>
            </a:extLst>
          </p:cNvPr>
          <p:cNvSpPr>
            <a:spLocks noGrp="1" noChangeArrowheads="1"/>
          </p:cNvSpPr>
          <p:nvPr>
            <p:ph idx="1"/>
          </p:nvPr>
        </p:nvSpPr>
        <p:spPr bwMode="auto">
          <a:xfrm>
            <a:off x="682792" y="1790859"/>
            <a:ext cx="4507068" cy="327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Home Cooks</a:t>
            </a:r>
          </a:p>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Busy Professionals</a:t>
            </a:r>
          </a:p>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Students</a:t>
            </a:r>
          </a:p>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Families</a:t>
            </a:r>
          </a:p>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People with Dietary Restrictions</a:t>
            </a:r>
          </a:p>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Environmentally Conscious Consumers</a:t>
            </a:r>
          </a:p>
          <a:p>
            <a:pPr defTabSz="914400" eaLnBrk="0" fontAlgn="base" hangingPunct="0">
              <a:lnSpc>
                <a:spcPct val="150000"/>
              </a:lnSpc>
              <a:spcBef>
                <a:spcPct val="0"/>
              </a:spcBef>
              <a:spcAft>
                <a:spcPct val="0"/>
              </a:spcAft>
              <a:buClr>
                <a:srgbClr val="00B0F0"/>
              </a:buClr>
              <a:buSzTx/>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Beginner Cooks</a:t>
            </a:r>
          </a:p>
        </p:txBody>
      </p:sp>
    </p:spTree>
    <p:extLst>
      <p:ext uri="{BB962C8B-B14F-4D97-AF65-F5344CB8AC3E}">
        <p14:creationId xmlns:p14="http://schemas.microsoft.com/office/powerpoint/2010/main" val="3819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2F0A-9D83-B256-3E61-FD54AA26E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410C9-747C-0C4D-FAD7-77167E836569}"/>
              </a:ext>
            </a:extLst>
          </p:cNvPr>
          <p:cNvSpPr>
            <a:spLocks noGrp="1"/>
          </p:cNvSpPr>
          <p:nvPr>
            <p:ph type="title"/>
          </p:nvPr>
        </p:nvSpPr>
        <p:spPr>
          <a:xfrm>
            <a:off x="608900" y="720436"/>
            <a:ext cx="2623826" cy="696743"/>
          </a:xfrm>
        </p:spPr>
        <p:txBody>
          <a:bodyPr>
            <a:noAutofit/>
          </a:bodyPr>
          <a:lstStyle/>
          <a:p>
            <a:r>
              <a:rPr lang="en-IN" b="1" dirty="0">
                <a:solidFill>
                  <a:schemeClr val="accent1"/>
                </a:solidFill>
                <a:latin typeface="Arial" panose="020B0604020202020204" pitchFamily="34" charset="0"/>
                <a:cs typeface="Arial" panose="020B0604020202020204" pitchFamily="34" charset="0"/>
              </a:rPr>
              <a:t>Results</a:t>
            </a:r>
          </a:p>
        </p:txBody>
      </p:sp>
      <p:pic>
        <p:nvPicPr>
          <p:cNvPr id="4" name="Picture 3">
            <a:extLst>
              <a:ext uri="{FF2B5EF4-FFF2-40B4-BE49-F238E27FC236}">
                <a16:creationId xmlns:a16="http://schemas.microsoft.com/office/drawing/2014/main" id="{52A59727-7B5F-F198-C013-B2ABF221F54C}"/>
              </a:ext>
            </a:extLst>
          </p:cNvPr>
          <p:cNvPicPr>
            <a:picLocks noChangeAspect="1"/>
          </p:cNvPicPr>
          <p:nvPr/>
        </p:nvPicPr>
        <p:blipFill>
          <a:blip r:embed="rId2"/>
          <a:srcRect/>
          <a:stretch/>
        </p:blipFill>
        <p:spPr>
          <a:xfrm>
            <a:off x="3558719" y="1068807"/>
            <a:ext cx="5794250" cy="5598157"/>
          </a:xfrm>
          <a:prstGeom prst="rect">
            <a:avLst/>
          </a:prstGeom>
        </p:spPr>
      </p:pic>
      <p:sp>
        <p:nvSpPr>
          <p:cNvPr id="3" name="TextBox 2">
            <a:extLst>
              <a:ext uri="{FF2B5EF4-FFF2-40B4-BE49-F238E27FC236}">
                <a16:creationId xmlns:a16="http://schemas.microsoft.com/office/drawing/2014/main" id="{56D29F77-BCC8-E01E-5B8D-3C941E301A2D}"/>
              </a:ext>
            </a:extLst>
          </p:cNvPr>
          <p:cNvSpPr txBox="1"/>
          <p:nvPr/>
        </p:nvSpPr>
        <p:spPr>
          <a:xfrm>
            <a:off x="1111264" y="2487168"/>
            <a:ext cx="1619098" cy="369332"/>
          </a:xfrm>
          <a:prstGeom prst="rect">
            <a:avLst/>
          </a:prstGeom>
          <a:noFill/>
        </p:spPr>
        <p:txBody>
          <a:bodyPr wrap="none" rtlCol="0">
            <a:spAutoFit/>
          </a:bodyPr>
          <a:lstStyle/>
          <a:p>
            <a:r>
              <a:rPr lang="en-US" dirty="0"/>
              <a:t>Welcome Page</a:t>
            </a:r>
            <a:endParaRPr lang="en-IN" dirty="0"/>
          </a:p>
        </p:txBody>
      </p:sp>
    </p:spTree>
    <p:extLst>
      <p:ext uri="{BB962C8B-B14F-4D97-AF65-F5344CB8AC3E}">
        <p14:creationId xmlns:p14="http://schemas.microsoft.com/office/powerpoint/2010/main" val="406866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B585371A-5E60-DF5B-ECF8-E4CE137EA724}"/>
              </a:ext>
            </a:extLst>
          </p:cNvPr>
          <p:cNvPicPr>
            <a:picLocks noGrp="1" noChangeAspect="1"/>
          </p:cNvPicPr>
          <p:nvPr>
            <p:ph idx="1"/>
          </p:nvPr>
        </p:nvPicPr>
        <p:blipFill>
          <a:blip r:embed="rId2"/>
          <a:srcRect/>
          <a:stretch/>
        </p:blipFill>
        <p:spPr>
          <a:xfrm>
            <a:off x="3802054" y="864955"/>
            <a:ext cx="5892797" cy="5598157"/>
          </a:xfrm>
          <a:prstGeom prst="rect">
            <a:avLst/>
          </a:prstGeom>
        </p:spPr>
      </p:pic>
      <p:sp>
        <p:nvSpPr>
          <p:cNvPr id="17" name="Title 1">
            <a:extLst>
              <a:ext uri="{FF2B5EF4-FFF2-40B4-BE49-F238E27FC236}">
                <a16:creationId xmlns:a16="http://schemas.microsoft.com/office/drawing/2014/main" id="{E76637A4-74EA-E2EE-141D-0928AB93D53D}"/>
              </a:ext>
            </a:extLst>
          </p:cNvPr>
          <p:cNvSpPr txBox="1">
            <a:spLocks/>
          </p:cNvSpPr>
          <p:nvPr/>
        </p:nvSpPr>
        <p:spPr>
          <a:xfrm>
            <a:off x="590428" y="683490"/>
            <a:ext cx="2623826" cy="696743"/>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chemeClr val="accent1"/>
                </a:solidFill>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208371523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www.w3.org/XML/1998/namespace"/>
    <ds:schemaRef ds:uri="http://purl.org/dc/dcmitype/"/>
    <ds:schemaRef ds:uri="http://purl.org/dc/terms/"/>
    <ds:schemaRef ds:uri="fadb41d3-f9cb-40fb-903c-8cacaba95bb5"/>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0265f8-c5e2-4918-b4a1-b977299ca3e2"/>
    <ds:schemaRef ds:uri="http://schemas.microsoft.com/office/2006/metadata/propertie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1404</TotalTime>
  <Words>471</Words>
  <Application>Microsoft Office PowerPoint</Application>
  <PresentationFormat>Widescreen</PresentationFormat>
  <Paragraphs>78</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Franklin Gothic Book</vt:lpstr>
      <vt:lpstr>Franklin Gothic Demi</vt:lpstr>
      <vt:lpstr>Wingdings</vt:lpstr>
      <vt:lpstr>Wingdings 2</vt:lpstr>
      <vt:lpstr>DividendVTI</vt:lpstr>
      <vt:lpstr>Recipe Preparation agent</vt:lpstr>
      <vt:lpstr>OUTLINE</vt:lpstr>
      <vt:lpstr>Problem Statement</vt:lpstr>
      <vt:lpstr>Technology  used</vt:lpstr>
      <vt:lpstr>IBM cloud services used</vt:lpstr>
      <vt:lpstr>Wow factors</vt:lpstr>
      <vt:lpstr>End users</vt:lpstr>
      <vt:lpstr>Results</vt:lpstr>
      <vt:lpstr>PowerPoint Presentation</vt:lpstr>
      <vt:lpstr>Results</vt:lpstr>
      <vt:lpstr>Results</vt:lpstr>
      <vt:lpstr>Results</vt:lpstr>
      <vt:lpstr>Results</vt:lpstr>
      <vt:lpstr>Results</vt:lpstr>
      <vt:lpstr>Results</vt:lpstr>
      <vt:lpstr>Results</vt:lpstr>
      <vt:lpstr>Conclusion</vt:lpstr>
      <vt:lpstr>PowerPoint Presentation</vt:lpstr>
      <vt:lpstr>IBM Certifications</vt:lpstr>
      <vt:lpstr>IBM Certifications</vt:lpstr>
      <vt:lpstr>IBM Certifications</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khushiskittur@outlook.com</cp:lastModifiedBy>
  <cp:revision>155</cp:revision>
  <dcterms:created xsi:type="dcterms:W3CDTF">2021-05-26T16:50:10Z</dcterms:created>
  <dcterms:modified xsi:type="dcterms:W3CDTF">2025-08-03T23:37:30Z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